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sldIdLst>
    <p:sldId id="294" r:id="rId5"/>
    <p:sldId id="258" r:id="rId6"/>
    <p:sldId id="274" r:id="rId7"/>
    <p:sldId id="300" r:id="rId8"/>
    <p:sldId id="296" r:id="rId9"/>
    <p:sldId id="297" r:id="rId10"/>
    <p:sldId id="298" r:id="rId11"/>
    <p:sldId id="301" r:id="rId12"/>
    <p:sldId id="302" r:id="rId1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gelia Fox" initials="AF" lastIdx="1" clrIdx="0">
    <p:extLst>
      <p:ext uri="{19B8F6BF-5375-455C-9EA6-DF929625EA0E}">
        <p15:presenceInfo xmlns:p15="http://schemas.microsoft.com/office/powerpoint/2012/main" userId="S::angelia.fox@custodian.ie::398cc45e-95b3-4f5d-80cd-2b41a4c3f43a" providerId="AD"/>
      </p:ext>
    </p:extLst>
  </p:cmAuthor>
  <p:cmAuthor id="2" name="Gemma Costello" initials="GC" lastIdx="10" clrIdx="1">
    <p:extLst>
      <p:ext uri="{19B8F6BF-5375-455C-9EA6-DF929625EA0E}">
        <p15:presenceInfo xmlns:p15="http://schemas.microsoft.com/office/powerpoint/2012/main" userId="S::Gemma.Costello@failteireland.ie::907803e9-4da2-4637-b91a-ee009ac7e451" providerId="AD"/>
      </p:ext>
    </p:extLst>
  </p:cmAuthor>
  <p:cmAuthor id="3" name="Jenny Finegan" initials="JF" lastIdx="8" clrIdx="2">
    <p:extLst>
      <p:ext uri="{19B8F6BF-5375-455C-9EA6-DF929625EA0E}">
        <p15:presenceInfo xmlns:p15="http://schemas.microsoft.com/office/powerpoint/2012/main" userId="S::Jenny.Finegan@failteireland.ie::994c3981-351d-4181-ba11-0421953b733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1CD"/>
    <a:srgbClr val="A3AF07"/>
    <a:srgbClr val="FFEEB9"/>
    <a:srgbClr val="317195"/>
    <a:srgbClr val="FEFAD2"/>
    <a:srgbClr val="F5B827"/>
    <a:srgbClr val="0065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1EE1B2-4F37-4814-8597-8B519EC91BF1}" v="10" dt="2021-05-20T10:12:29.5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2" d="100"/>
        <a:sy n="152" d="100"/>
      </p:scale>
      <p:origin x="0" y="-38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D8A13C-4CCE-4A45-BFE0-E2F52A6BC37C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06DE9-57E4-D94C-9E0C-D25543980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9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object, clock&#10;&#10;Description automatically generated">
            <a:extLst>
              <a:ext uri="{FF2B5EF4-FFF2-40B4-BE49-F238E27FC236}">
                <a16:creationId xmlns:a16="http://schemas.microsoft.com/office/drawing/2014/main" id="{9BCD648E-D228-5744-B3D6-0B973BD7D81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3546" y="363538"/>
            <a:ext cx="1909082" cy="36512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045872A-22E2-184A-9F5F-0B2AFF234804}"/>
              </a:ext>
            </a:extLst>
          </p:cNvPr>
          <p:cNvSpPr/>
          <p:nvPr userDrawn="1"/>
        </p:nvSpPr>
        <p:spPr>
          <a:xfrm>
            <a:off x="0" y="900000"/>
            <a:ext cx="12193200" cy="82800"/>
          </a:xfrm>
          <a:prstGeom prst="rect">
            <a:avLst/>
          </a:prstGeom>
          <a:solidFill>
            <a:srgbClr val="006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97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46FCC-4E4C-F149-8BCE-DCE06A09C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DE58AA-78D4-C144-9DA3-57D78067A5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E750AF-89B9-2A44-8F5A-12567F63DF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87A4BF-A9C5-604F-8C36-A73AF47E9541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434681-308A-454D-91DB-E7E4C34E9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A574AB-4F08-0A47-95E2-C51E89AA8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336002-2347-F94F-8D52-A44D935B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043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8602E7-5D4F-5F40-9C9F-74141248BA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69E2B8-422F-2444-9489-709DD53A54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86461-6758-6E4F-818F-A340B880C1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87A4BF-A9C5-604F-8C36-A73AF47E9541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6634D3-8664-5141-AA73-FBE23EA11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1F981-9DB1-1548-8304-74925FC3C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336002-2347-F94F-8D52-A44D935B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419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4CF74-840F-6246-B6C9-AB6FD857E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C35F3-A430-724E-8241-B0E9A0786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D040E7-88B4-4A45-AF92-BEDA5D54A8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87A4BF-A9C5-604F-8C36-A73AF47E9541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9BA71-EF35-C846-BBA5-AE7155D1A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AD96AC-01F8-C14E-BE73-9A6076AE5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336002-2347-F94F-8D52-A44D935B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867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4D1AA-F38A-C14A-83B6-D6FF0F1DC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D1CD0E-F687-0040-AAA2-04DD859D20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AB4C6-D254-6144-96E4-FAC65D81AC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87A4BF-A9C5-604F-8C36-A73AF47E9541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6695A3-073B-E64E-9E37-B7F9F018F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C2C1F-8679-B34F-B9B2-7B14EF1B2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336002-2347-F94F-8D52-A44D935B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431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BC6BF-FE5E-A040-B10E-E95123E66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0A01B-42B7-9C48-8590-76F61B6FE1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94B7F7-766B-5C4E-8FB2-F207C69F52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AB7AA7-EE77-3C4A-8C09-6B09C6819B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87A4BF-A9C5-604F-8C36-A73AF47E9541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DCF6D3-C38D-264E-808C-B190DD63B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792B05-ED43-8540-836B-ACC7F8E26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336002-2347-F94F-8D52-A44D935B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418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3F2BE-442C-BB4F-95C5-4663E00DA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053815-26C1-9F40-B2EB-557F38FA55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EA4ECC-1C24-4C40-AF28-DC9AFC5FB2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6AC606-8B6B-2B4C-9D3E-AF15FA5A90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18B184-118B-5440-BD01-78D556EE21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7EC749-0DCC-E74F-9FC0-CE389B9D77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87A4BF-A9C5-604F-8C36-A73AF47E9541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143392-DEEF-5946-BB23-2BBC42118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A90586-94FD-8140-A295-794364EF8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336002-2347-F94F-8D52-A44D935B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37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47A79-C47D-1C42-AF2A-845145C1A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211C04-811E-1B4E-BF22-477C798045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87A4BF-A9C5-604F-8C36-A73AF47E9541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BF665A-819B-AE4E-8DED-4599840BC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B27224-3C04-1643-AC19-E7ACDB5D4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336002-2347-F94F-8D52-A44D935B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61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4D7C81-5967-DD44-AE92-0E22428395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87A4BF-A9C5-604F-8C36-A73AF47E9541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834F9A-F5CC-E445-8713-9F841E3AB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BCD8C5-67BF-6240-A6EF-C24C1AED4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336002-2347-F94F-8D52-A44D935B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658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DE3CA-54EE-3F4F-97FF-74372E5C1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5381A-5579-4C4E-8675-F6336E34F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FC6279-FDAE-A34B-9A15-76B58DEA41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42DEF2-F8A1-FF47-8FED-7F66EF9DE9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87A4BF-A9C5-604F-8C36-A73AF47E9541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8D91F5-DB39-0849-BD9D-986CD9EEA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90527B-B5FA-2444-B2CD-08F7AB7F3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336002-2347-F94F-8D52-A44D935B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175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56732-9772-804D-9F8E-17150D8C0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B09BD5-9A9D-384A-928C-83258779C3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62126D-1FA7-4244-8596-CB29CA0333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A7F8D7-BD06-804D-B2AB-1CD8E9E509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87A4BF-A9C5-604F-8C36-A73AF47E9541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254EEF-767C-BB49-94A0-2954DA22A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5F1352-AD6A-A943-B36B-2D7F7FD17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336002-2347-F94F-8D52-A44D935B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738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object, clock&#10;&#10;Description automatically generated">
            <a:extLst>
              <a:ext uri="{FF2B5EF4-FFF2-40B4-BE49-F238E27FC236}">
                <a16:creationId xmlns:a16="http://schemas.microsoft.com/office/drawing/2014/main" id="{38ABA912-827C-134F-B6DC-7A45E47A849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73546" y="363538"/>
            <a:ext cx="1909082" cy="36512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A6252E0-7B38-1C49-9DD3-8C150436C88E}"/>
              </a:ext>
            </a:extLst>
          </p:cNvPr>
          <p:cNvSpPr/>
          <p:nvPr userDrawn="1"/>
        </p:nvSpPr>
        <p:spPr>
          <a:xfrm>
            <a:off x="0" y="900000"/>
            <a:ext cx="12193200" cy="82800"/>
          </a:xfrm>
          <a:prstGeom prst="rect">
            <a:avLst/>
          </a:prstGeom>
          <a:solidFill>
            <a:srgbClr val="006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825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vid19.failteireland.ie/business-supports/sales-and-marketing/webinar-consumer-insights-to-drive-domestic-demand-and-spend/" TargetMode="External"/><Relationship Id="rId2" Type="http://schemas.openxmlformats.org/officeDocument/2006/relationships/hyperlink" Target="https://www.failteireland.ie/Research-Insights/Consumer-Sentiment-Reports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ailteireland.ie/apply-covid-19-safety-charter.asp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ilteireland.ie/get-listed" TargetMode="External"/><Relationship Id="rId2" Type="http://schemas.openxmlformats.org/officeDocument/2006/relationships/hyperlink" Target="http://www.discoverireland.i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intl/en_ie/busines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urismirelandindustryopportunities.com/" TargetMode="External"/><Relationship Id="rId2" Type="http://schemas.openxmlformats.org/officeDocument/2006/relationships/hyperlink" Target="https://tradeportal.failteireland.i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E1155045-549D-5A46-9C12-BEE8C2BB8C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6400"/>
            <a:ext cx="12192000" cy="587326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FA740BE-E280-F144-AC73-94B031BECEB0}"/>
              </a:ext>
            </a:extLst>
          </p:cNvPr>
          <p:cNvSpPr txBox="1"/>
          <p:nvPr/>
        </p:nvSpPr>
        <p:spPr>
          <a:xfrm>
            <a:off x="996983" y="1800000"/>
            <a:ext cx="8087056" cy="295465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IE" sz="2400" b="1" cap="all" dirty="0">
                <a:solidFill>
                  <a:schemeClr val="bg1"/>
                </a:solidFill>
                <a:latin typeface="Verdana"/>
                <a:ea typeface="Verdana"/>
                <a:cs typeface="+mn-lt"/>
              </a:rPr>
              <a:t>Marketing on a shoestring – Checklist</a:t>
            </a:r>
          </a:p>
          <a:p>
            <a:endParaRPr lang="en-IE" sz="2400" b="1" cap="all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b="1" cap="all" dirty="0">
                <a:solidFill>
                  <a:schemeClr val="bg1"/>
                </a:solidFill>
                <a:latin typeface="Verdana"/>
                <a:ea typeface="Verdana"/>
              </a:rPr>
              <a:t>SALES &amp; MARKETING FOR RECOVERY</a:t>
            </a:r>
            <a:endParaRPr lang="en-IE" cap="all" dirty="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en-IE" b="1" cap="all" dirty="0">
                <a:solidFill>
                  <a:schemeClr val="bg1"/>
                </a:solidFill>
                <a:latin typeface="Verdana"/>
                <a:ea typeface="Verdana"/>
              </a:rPr>
              <a:t>DRIVING DOMESTIC SALES</a:t>
            </a:r>
            <a:endParaRPr lang="en-IE" dirty="0"/>
          </a:p>
          <a:p>
            <a:endParaRPr lang="en-IE" b="1" cap="all" dirty="0">
              <a:solidFill>
                <a:schemeClr val="bg1"/>
              </a:solidFill>
              <a:latin typeface="Verdana"/>
              <a:ea typeface="Verdana"/>
              <a:cs typeface="Verdana" panose="020B0604030504040204" pitchFamily="34" charset="0"/>
            </a:endParaRPr>
          </a:p>
          <a:p>
            <a:r>
              <a:rPr lang="en-IE" b="1" dirty="0">
                <a:solidFill>
                  <a:schemeClr val="bg1"/>
                </a:solidFill>
                <a:latin typeface="Verdana"/>
                <a:ea typeface="Verdana"/>
                <a:cs typeface="Verdana" panose="020B0604030504040204" pitchFamily="34" charset="0"/>
              </a:rPr>
              <a:t>Attention </a:t>
            </a:r>
            <a:r>
              <a:rPr lang="en-IE" b="1" dirty="0">
                <a:solidFill>
                  <a:srgbClr val="F5B827"/>
                </a:solidFill>
                <a:latin typeface="Verdana"/>
                <a:ea typeface="Verdana"/>
                <a:cs typeface="Verdana" panose="020B0604030504040204" pitchFamily="34" charset="0"/>
              </a:rPr>
              <a:t>|</a:t>
            </a:r>
            <a:r>
              <a:rPr lang="en-IE" b="1" dirty="0">
                <a:solidFill>
                  <a:schemeClr val="bg1"/>
                </a:solidFill>
                <a:latin typeface="Verdana"/>
                <a:ea typeface="Verdana"/>
                <a:cs typeface="Verdana" panose="020B0604030504040204" pitchFamily="34" charset="0"/>
              </a:rPr>
              <a:t> Interest </a:t>
            </a:r>
            <a:r>
              <a:rPr lang="en-IE" b="1" dirty="0">
                <a:solidFill>
                  <a:srgbClr val="F5B827"/>
                </a:solidFill>
                <a:latin typeface="Verdana"/>
                <a:ea typeface="Verdana"/>
                <a:cs typeface="Verdana" panose="020B0604030504040204" pitchFamily="34" charset="0"/>
              </a:rPr>
              <a:t>|</a:t>
            </a:r>
            <a:r>
              <a:rPr lang="en-IE" b="1" dirty="0">
                <a:solidFill>
                  <a:schemeClr val="bg1"/>
                </a:solidFill>
                <a:latin typeface="Verdana"/>
                <a:ea typeface="Verdana"/>
                <a:cs typeface="Verdana" panose="020B0604030504040204" pitchFamily="34" charset="0"/>
              </a:rPr>
              <a:t> Desire </a:t>
            </a:r>
            <a:r>
              <a:rPr lang="en-IE" b="1" dirty="0">
                <a:solidFill>
                  <a:srgbClr val="F5B827"/>
                </a:solidFill>
                <a:latin typeface="Verdana"/>
                <a:ea typeface="Verdana"/>
                <a:cs typeface="Verdana" panose="020B0604030504040204" pitchFamily="34" charset="0"/>
              </a:rPr>
              <a:t>|</a:t>
            </a:r>
            <a:r>
              <a:rPr lang="en-IE" b="1" dirty="0">
                <a:solidFill>
                  <a:schemeClr val="bg1"/>
                </a:solidFill>
                <a:latin typeface="Verdana"/>
                <a:ea typeface="Verdana"/>
                <a:cs typeface="Verdana" panose="020B0604030504040204" pitchFamily="34" charset="0"/>
              </a:rPr>
              <a:t> Reassure </a:t>
            </a:r>
            <a:r>
              <a:rPr lang="en-IE" b="1" dirty="0">
                <a:solidFill>
                  <a:srgbClr val="F5B827"/>
                </a:solidFill>
                <a:latin typeface="Verdana"/>
                <a:ea typeface="Verdana"/>
                <a:cs typeface="Verdana" panose="020B0604030504040204" pitchFamily="34" charset="0"/>
              </a:rPr>
              <a:t>|</a:t>
            </a:r>
            <a:r>
              <a:rPr lang="en-IE" b="1" dirty="0">
                <a:solidFill>
                  <a:schemeClr val="bg1"/>
                </a:solidFill>
                <a:latin typeface="Verdana"/>
                <a:ea typeface="Verdana"/>
                <a:cs typeface="Verdana" panose="020B0604030504040204" pitchFamily="34" charset="0"/>
              </a:rPr>
              <a:t> Action</a:t>
            </a:r>
            <a:endParaRPr lang="en-IE" dirty="0">
              <a:solidFill>
                <a:schemeClr val="bg1"/>
              </a:solidFill>
              <a:ea typeface="+mn-lt"/>
              <a:cs typeface="+mn-lt"/>
            </a:endParaRPr>
          </a:p>
          <a:p>
            <a:endParaRPr lang="en-IE" b="1" dirty="0">
              <a:solidFill>
                <a:schemeClr val="bg1"/>
              </a:solidFill>
              <a:latin typeface="Verdana"/>
              <a:ea typeface="Verdana"/>
              <a:cs typeface="+mn-lt"/>
            </a:endParaRPr>
          </a:p>
          <a:p>
            <a:endParaRPr lang="en-IE" b="1" dirty="0">
              <a:solidFill>
                <a:schemeClr val="bg1"/>
              </a:solidFill>
              <a:latin typeface="Verdana"/>
              <a:ea typeface="Verdana"/>
              <a:cs typeface="+mn-lt"/>
            </a:endParaRPr>
          </a:p>
          <a:p>
            <a:endParaRPr lang="en-IE" b="1" dirty="0">
              <a:solidFill>
                <a:schemeClr val="bg1"/>
              </a:solidFill>
              <a:latin typeface="Verdana"/>
              <a:ea typeface="Verdana"/>
              <a:cs typeface="Verdana" panose="020B0604030504040204" pitchFamily="34" charset="0"/>
            </a:endParaRPr>
          </a:p>
          <a:p>
            <a:endParaRPr lang="en-US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56C9D3-FBDF-8747-BFE2-EEACA973EFBC}"/>
              </a:ext>
            </a:extLst>
          </p:cNvPr>
          <p:cNvSpPr/>
          <p:nvPr/>
        </p:nvSpPr>
        <p:spPr>
          <a:xfrm>
            <a:off x="999781" y="3104852"/>
            <a:ext cx="6322131" cy="78983"/>
          </a:xfrm>
          <a:prstGeom prst="rect">
            <a:avLst/>
          </a:prstGeom>
          <a:solidFill>
            <a:srgbClr val="F5B8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943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C5FFD-8FE5-2F42-BAC8-190458045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5713" y="1470744"/>
            <a:ext cx="5760000" cy="4251041"/>
          </a:xfrm>
        </p:spPr>
        <p:txBody>
          <a:bodyPr lIns="0" tIns="0" rIns="0" bIns="0"/>
          <a:lstStyle/>
          <a:p>
            <a:pPr marL="0" indent="0">
              <a:buNone/>
            </a:pPr>
            <a:r>
              <a:rPr lang="en-IE" sz="1800" b="1" dirty="0">
                <a:solidFill>
                  <a:srgbClr val="3171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Marketing on a Shoestring </a:t>
            </a:r>
          </a:p>
          <a:p>
            <a:pPr marL="0" indent="0">
              <a:buNone/>
            </a:pPr>
            <a:r>
              <a:rPr lang="en-IE" sz="1800" dirty="0">
                <a:solidFill>
                  <a:srgbClr val="3171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checklist for offline and digital marketing actions</a:t>
            </a:r>
          </a:p>
          <a:p>
            <a:pPr marL="0" indent="0">
              <a:buNone/>
            </a:pPr>
            <a:endParaRPr lang="en-IE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IE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the country </a:t>
            </a:r>
            <a:r>
              <a:rPr lang="en-IE"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reopens, tourism </a:t>
            </a:r>
            <a:r>
              <a:rPr lang="en-IE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businesses all around the country are seeing a return to enquiries and bookings.  </a:t>
            </a:r>
          </a:p>
          <a:p>
            <a:pPr marL="0" indent="0">
              <a:buNone/>
            </a:pPr>
            <a:r>
              <a:rPr lang="en-IE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 this year will be different as the market will be mostly domestic.</a:t>
            </a:r>
          </a:p>
          <a:p>
            <a:pPr marL="0" indent="0">
              <a:buNone/>
            </a:pPr>
            <a:r>
              <a:rPr lang="en-IE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checklist outlines low cost or no cost tactical actions you can take to win local and domestic tourism business in 2021.</a:t>
            </a:r>
          </a:p>
          <a:p>
            <a:pPr marL="0" indent="0">
              <a:buClr>
                <a:srgbClr val="317195"/>
              </a:buClr>
              <a:buSzPct val="150000"/>
              <a:buNone/>
            </a:pPr>
            <a:endParaRPr 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3" descr="A picture containing object, clock&#10;&#10;Description automatically generated">
            <a:extLst>
              <a:ext uri="{FF2B5EF4-FFF2-40B4-BE49-F238E27FC236}">
                <a16:creationId xmlns:a16="http://schemas.microsoft.com/office/drawing/2014/main" id="{276CD95E-6B26-B348-9C42-4FDADFAF7E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546" y="363538"/>
            <a:ext cx="1909082" cy="36512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500CC4D-9E3A-8842-ADB5-728102B4EBE1}"/>
              </a:ext>
            </a:extLst>
          </p:cNvPr>
          <p:cNvSpPr/>
          <p:nvPr/>
        </p:nvSpPr>
        <p:spPr>
          <a:xfrm>
            <a:off x="0" y="900000"/>
            <a:ext cx="12193200" cy="82800"/>
          </a:xfrm>
          <a:prstGeom prst="rect">
            <a:avLst/>
          </a:prstGeom>
          <a:solidFill>
            <a:srgbClr val="006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0">
            <a:extLst>
              <a:ext uri="{FF2B5EF4-FFF2-40B4-BE49-F238E27FC236}">
                <a16:creationId xmlns:a16="http://schemas.microsoft.com/office/drawing/2014/main" id="{651940A8-6E0B-2548-841D-BC940D6DD6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7015" y="99206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2">
            <a:extLst>
              <a:ext uri="{FF2B5EF4-FFF2-40B4-BE49-F238E27FC236}">
                <a16:creationId xmlns:a16="http://schemas.microsoft.com/office/drawing/2014/main" id="{A486B0BF-5D6F-494E-8BEB-A5A4C29A4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7015" y="144926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14C1370E-A976-E14C-BA4B-7495E7DEF0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829300"/>
            <a:ext cx="12192000" cy="1028700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03E2738-16E6-7B4D-B7A1-5ECCF9116C84}"/>
              </a:ext>
            </a:extLst>
          </p:cNvPr>
          <p:cNvSpPr txBox="1">
            <a:spLocks/>
          </p:cNvSpPr>
          <p:nvPr/>
        </p:nvSpPr>
        <p:spPr>
          <a:xfrm>
            <a:off x="7582877" y="1458532"/>
            <a:ext cx="3619500" cy="4104407"/>
          </a:xfrm>
          <a:prstGeom prst="rect">
            <a:avLst/>
          </a:prstGeom>
          <a:ln w="47625">
            <a:solidFill>
              <a:srgbClr val="F5B827"/>
            </a:solidFill>
          </a:ln>
        </p:spPr>
        <p:txBody>
          <a:bodyPr lIns="180000" tIns="180000" rIns="180000" bIns="180000" anchor="ctr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IE" sz="1600" b="1" dirty="0">
                <a:solidFill>
                  <a:srgbClr val="A3AF0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Keep Discovering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IE" sz="1600" b="0" i="0" dirty="0">
                <a:solidFill>
                  <a:srgbClr val="1A171C"/>
                </a:solidFill>
                <a:effectLst/>
                <a:latin typeface="FrutigerLTStd-Light"/>
              </a:rPr>
              <a:t>Fáilte Ireland is ready to go live with a major new domestic advertising campaign, Keep Discovering, now that the government has announced that it’s safe to travel.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IE" sz="1600" b="0" i="0" dirty="0">
                <a:solidFill>
                  <a:srgbClr val="1A171C"/>
                </a:solidFill>
                <a:effectLst/>
                <a:latin typeface="FrutigerLTStd-Light"/>
              </a:rPr>
              <a:t>Our plans to promote the campaign include an integrated multi-channel campaign across TV, cinema, radio,</a:t>
            </a:r>
            <a:br>
              <a:rPr lang="en-IE" sz="1600" b="0" i="0" dirty="0">
                <a:solidFill>
                  <a:srgbClr val="1A171C"/>
                </a:solidFill>
                <a:effectLst/>
                <a:latin typeface="FrutigerLTStd-Light"/>
              </a:rPr>
            </a:br>
            <a:r>
              <a:rPr lang="en-IE" sz="1600" b="0" i="0" dirty="0">
                <a:solidFill>
                  <a:srgbClr val="1A171C"/>
                </a:solidFill>
                <a:effectLst/>
                <a:latin typeface="FrutigerLTStd-Light"/>
              </a:rPr>
              <a:t>out of home, press, social, digital and more.</a:t>
            </a:r>
            <a:br>
              <a:rPr lang="en-IE" sz="1600" b="0" i="0" dirty="0">
                <a:solidFill>
                  <a:srgbClr val="1A171C"/>
                </a:solidFill>
                <a:effectLst/>
                <a:latin typeface="FrutigerLTStd-Light"/>
              </a:rPr>
            </a:br>
            <a:br>
              <a:rPr lang="en-IE" sz="1000" dirty="0"/>
            </a:br>
            <a:endParaRPr lang="en-IE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906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29D6318-4BC0-1948-B339-0D37D7C0D2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245460"/>
              </p:ext>
            </p:extLst>
          </p:nvPr>
        </p:nvGraphicFramePr>
        <p:xfrm>
          <a:off x="493052" y="1650266"/>
          <a:ext cx="10692000" cy="43811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270802643"/>
                    </a:ext>
                  </a:extLst>
                </a:gridCol>
                <a:gridCol w="5148000">
                  <a:extLst>
                    <a:ext uri="{9D8B030D-6E8A-4147-A177-3AD203B41FA5}">
                      <a16:colId xmlns:a16="http://schemas.microsoft.com/office/drawing/2014/main" val="1782259821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3538299903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255642947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4143002763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520313497"/>
                    </a:ext>
                  </a:extLst>
                </a:gridCol>
              </a:tblGrid>
              <a:tr h="5912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E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#</a:t>
                      </a:r>
                    </a:p>
                  </a:txBody>
                  <a:tcPr marL="68580" marR="68580" marT="0" marB="0" anchor="ctr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E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Action</a:t>
                      </a:r>
                    </a:p>
                  </a:txBody>
                  <a:tcPr marL="68580" marR="68580" marT="0" marB="0" anchor="ctr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E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 do  Yes/No</a:t>
                      </a:r>
                    </a:p>
                  </a:txBody>
                  <a:tcPr marL="68580" marR="68580" marT="0" marB="0" anchor="ctr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E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Budget €</a:t>
                      </a:r>
                    </a:p>
                  </a:txBody>
                  <a:tcPr marL="68580" marR="68580" marT="0" marB="0" anchor="ctr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E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Who will do it?</a:t>
                      </a:r>
                    </a:p>
                  </a:txBody>
                  <a:tcPr marL="68580" marR="68580" marT="0" marB="0" anchor="ctr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E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When it will be done?</a:t>
                      </a:r>
                    </a:p>
                  </a:txBody>
                  <a:tcPr marL="68580" marR="68580" marT="0" marB="0" anchor="ctr">
                    <a:solidFill>
                      <a:srgbClr val="317195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588016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68580" marR="68580" marT="72000" marB="72000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E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We have identified our target market segments i.e. families with pre-teens, families with teens, friends on short breaks, day-trips etc.</a:t>
                      </a:r>
                    </a:p>
                  </a:txBody>
                  <a:tcPr marL="68400" marR="68400" marT="72000" marB="72000" anchor="ctr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881999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68580" marR="68580" marT="72000" marB="72000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1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We will keep up to date with </a:t>
                      </a:r>
                      <a:r>
                        <a:rPr lang="en-IE" sz="1100" u="sng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hlinkClick r:id="rId2"/>
                        </a:rPr>
                        <a:t>new research</a:t>
                      </a:r>
                      <a:r>
                        <a:rPr lang="en-IE" sz="11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on the domestic market and we will check out the video and toolkit on </a:t>
                      </a:r>
                      <a:r>
                        <a:rPr lang="en-IE" sz="1100" u="sng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hlinkClick r:id="rId3"/>
                        </a:rPr>
                        <a:t>consumer insights to drive domestic demand and spend</a:t>
                      </a:r>
                      <a:r>
                        <a:rPr lang="en-IE" sz="11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on the business supports hub.'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IE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 anchor="ctr">
                    <a:solidFill>
                      <a:srgbClr val="FFEEB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170578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68580" marR="68580" marT="72000" marB="72000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We will reshape our experience to better meet the needs of the domestic market.</a:t>
                      </a:r>
                      <a:endParaRPr lang="en-IE" sz="14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35282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68580" marR="68580" marT="72000" marB="72000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100" dirty="0">
                          <a:effectLst/>
                          <a:latin typeface="Verdana"/>
                          <a:ea typeface="Times New Roman" panose="02020603050405020304" pitchFamily="18" charset="0"/>
                          <a:cs typeface="Tahoma"/>
                        </a:rPr>
                        <a:t>We will create some new experiences that we know will appeal to the domestic market.</a:t>
                      </a:r>
                    </a:p>
                  </a:txBody>
                  <a:tcPr marL="68580" marR="68580" marT="0" marB="0" anchor="ctr">
                    <a:solidFill>
                      <a:srgbClr val="FFEEB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403323"/>
                  </a:ext>
                </a:extLst>
              </a:tr>
              <a:tr h="8370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  <a:latin typeface="Verdana"/>
                          <a:ea typeface="Verdana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 marL="68580" marR="68580" marT="72000" marB="72000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1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/>
                          <a:cs typeface="Tahoma" panose="020B0604030504040204" pitchFamily="34" charset="0"/>
                        </a:rPr>
                        <a:t>We have signed up to the COVID-19 Safety Charter to give reassurance to our customers </a:t>
                      </a:r>
                      <a:r>
                        <a:rPr lang="en-IE" sz="11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/>
                          <a:cs typeface="Tahoma" panose="020B0604030504040204" pitchFamily="34" charset="0"/>
                          <a:hlinkClick r:id="rId4" tooltip="https://www.failteireland.ie/apply-covid-19-safety-charter.aspx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https://www.failteireland.ie/apply-covid-19-safety-charter.aspx</a:t>
                      </a:r>
                      <a:endParaRPr lang="en-IE" sz="1100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252438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D03943A3-60CF-C642-92FF-B46CBF464D0E}"/>
              </a:ext>
            </a:extLst>
          </p:cNvPr>
          <p:cNvSpPr/>
          <p:nvPr/>
        </p:nvSpPr>
        <p:spPr>
          <a:xfrm>
            <a:off x="493052" y="1243875"/>
            <a:ext cx="9190594" cy="5293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en-IE" sz="1600" b="1" cap="all" dirty="0">
                <a:solidFill>
                  <a:srgbClr val="A3AF0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Checklist - </a:t>
            </a:r>
            <a:r>
              <a:rPr lang="en-IE" sz="1600" b="1" cap="all" dirty="0">
                <a:solidFill>
                  <a:srgbClr val="A3AF07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Offline</a:t>
            </a:r>
            <a:endParaRPr lang="en-IE" sz="1600" b="1" dirty="0">
              <a:solidFill>
                <a:srgbClr val="A3AF0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endParaRPr lang="en-IE" sz="1600" b="1" cap="all" dirty="0">
              <a:solidFill>
                <a:srgbClr val="A3AF07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005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29D6318-4BC0-1948-B339-0D37D7C0D2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261816"/>
              </p:ext>
            </p:extLst>
          </p:nvPr>
        </p:nvGraphicFramePr>
        <p:xfrm>
          <a:off x="493052" y="1515279"/>
          <a:ext cx="10692000" cy="48032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270802643"/>
                    </a:ext>
                  </a:extLst>
                </a:gridCol>
                <a:gridCol w="5148000">
                  <a:extLst>
                    <a:ext uri="{9D8B030D-6E8A-4147-A177-3AD203B41FA5}">
                      <a16:colId xmlns:a16="http://schemas.microsoft.com/office/drawing/2014/main" val="1782259821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3538299903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255642947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4143002763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520313497"/>
                    </a:ext>
                  </a:extLst>
                </a:gridCol>
              </a:tblGrid>
              <a:tr h="5912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E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#</a:t>
                      </a:r>
                    </a:p>
                  </a:txBody>
                  <a:tcPr marL="68580" marR="68580" marT="0" marB="0" anchor="ctr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E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Action</a:t>
                      </a:r>
                    </a:p>
                  </a:txBody>
                  <a:tcPr marL="68580" marR="68580" marT="0" marB="0" anchor="ctr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E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 do  Yes/No</a:t>
                      </a:r>
                    </a:p>
                  </a:txBody>
                  <a:tcPr marL="68580" marR="68580" marT="0" marB="0" anchor="ctr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E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Budget €</a:t>
                      </a:r>
                    </a:p>
                  </a:txBody>
                  <a:tcPr marL="68580" marR="68580" marT="0" marB="0" anchor="ctr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E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Who will do it?</a:t>
                      </a:r>
                    </a:p>
                  </a:txBody>
                  <a:tcPr marL="68580" marR="68580" marT="0" marB="0" anchor="ctr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E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When it will be done?</a:t>
                      </a:r>
                    </a:p>
                  </a:txBody>
                  <a:tcPr marL="68580" marR="68580" marT="0" marB="0" anchor="ctr">
                    <a:solidFill>
                      <a:srgbClr val="317195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588016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72000" marB="72000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E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We are incorporating the </a:t>
                      </a: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‘Keep Discovering’ messaging and imagery in all promotional material when promoting</a:t>
                      </a:r>
                      <a:r>
                        <a:rPr lang="en-IE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our business and our local area.</a:t>
                      </a:r>
                    </a:p>
                  </a:txBody>
                  <a:tcPr marL="68580" marR="68580" marT="0" marB="0" anchor="ctr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881999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72000" marB="72000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We are contacting local, regional and national travel media with press releases and imagery about our re-opening offers. </a:t>
                      </a:r>
                      <a:endParaRPr lang="en-IE" sz="14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EEB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170578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72000" marB="72000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We have developed templates to ensure we respond to customer enquiries quickly and comprehensively and we try to convert every enquiry to a sale.</a:t>
                      </a:r>
                      <a:endParaRPr lang="en-IE" sz="14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35282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72000" marB="72000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We have identified a number of key tourism partners in the local area and together we are cross-selling each other and the wider geographic destination.</a:t>
                      </a:r>
                      <a:endParaRPr lang="en-IE" sz="14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EEB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403323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68580" marR="68580" marT="72000" marB="72000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We inform staff in the local tourist office, in other local tourism businesses and through other referral sources about our visitor experience.</a:t>
                      </a:r>
                      <a:endParaRPr lang="en-IE" sz="14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252438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D03943A3-60CF-C642-92FF-B46CBF464D0E}"/>
              </a:ext>
            </a:extLst>
          </p:cNvPr>
          <p:cNvSpPr/>
          <p:nvPr/>
        </p:nvSpPr>
        <p:spPr>
          <a:xfrm>
            <a:off x="493052" y="1243875"/>
            <a:ext cx="9190594" cy="5293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en-IE" sz="1600" b="1" cap="all" dirty="0">
                <a:solidFill>
                  <a:srgbClr val="A3AF0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Checklist - </a:t>
            </a:r>
            <a:r>
              <a:rPr lang="en-IE" sz="1600" b="1" cap="all" dirty="0">
                <a:solidFill>
                  <a:srgbClr val="A3AF07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Offline (Cont.)</a:t>
            </a:r>
            <a:endParaRPr lang="en-IE" sz="1600" b="1" dirty="0">
              <a:solidFill>
                <a:srgbClr val="A3AF0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endParaRPr lang="en-IE" sz="1600" b="1" cap="all" dirty="0">
              <a:solidFill>
                <a:srgbClr val="A3AF07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741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29D6318-4BC0-1948-B339-0D37D7C0D2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211038"/>
              </p:ext>
            </p:extLst>
          </p:nvPr>
        </p:nvGraphicFramePr>
        <p:xfrm>
          <a:off x="493052" y="1773187"/>
          <a:ext cx="10692000" cy="45506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270802643"/>
                    </a:ext>
                  </a:extLst>
                </a:gridCol>
                <a:gridCol w="5148000">
                  <a:extLst>
                    <a:ext uri="{9D8B030D-6E8A-4147-A177-3AD203B41FA5}">
                      <a16:colId xmlns:a16="http://schemas.microsoft.com/office/drawing/2014/main" val="1782259821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3538299903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255642947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4143002763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520313497"/>
                    </a:ext>
                  </a:extLst>
                </a:gridCol>
              </a:tblGrid>
              <a:tr h="5912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E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#</a:t>
                      </a:r>
                    </a:p>
                  </a:txBody>
                  <a:tcPr marL="68580" marR="68580" marT="0" marB="0" anchor="ctr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E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Action</a:t>
                      </a:r>
                    </a:p>
                  </a:txBody>
                  <a:tcPr marL="68580" marR="68580" marT="0" marB="0" anchor="ctr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E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 do  Yes/No</a:t>
                      </a:r>
                    </a:p>
                  </a:txBody>
                  <a:tcPr marL="68580" marR="68580" marT="0" marB="0" anchor="ctr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E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Budget €</a:t>
                      </a:r>
                    </a:p>
                  </a:txBody>
                  <a:tcPr marL="68580" marR="68580" marT="0" marB="0" anchor="ctr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E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Who will do it?</a:t>
                      </a:r>
                    </a:p>
                  </a:txBody>
                  <a:tcPr marL="68580" marR="68580" marT="0" marB="0" anchor="ctr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E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When it will be done?</a:t>
                      </a:r>
                    </a:p>
                  </a:txBody>
                  <a:tcPr marL="68580" marR="68580" marT="0" marB="0" anchor="ctr">
                    <a:solidFill>
                      <a:srgbClr val="317195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588016"/>
                  </a:ext>
                </a:extLst>
              </a:tr>
              <a:tr h="1836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68580" marR="68580" marT="72000" marB="72000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We are monitoring the impact of our marketing so that we know what works best for future reference. For example;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We track bookings that come from direct marketing with past customers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We use Google Analytics to measure conversion rates on our website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We monitor which social media posts attract the most attention.</a:t>
                      </a:r>
                      <a:endParaRPr lang="en-IE" sz="14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881999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68580" marR="68580" marT="72000" marB="72000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 ensure all staff understand the vital role they play in delivering quality customer service and memorable experiences to help drive repeat and referral business.</a:t>
                      </a:r>
                    </a:p>
                  </a:txBody>
                  <a:tcPr marL="68580" marR="68580" marT="0" marB="0" anchor="ctr">
                    <a:solidFill>
                      <a:srgbClr val="FFEEB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170578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72000" marB="72000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 are making best use of printed gift vouchers to promote our business, printed branded postcards featuring special offers that help us </a:t>
                      </a:r>
                      <a:r>
                        <a:rPr lang="en-IE" sz="11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monitor conversion, </a:t>
                      </a: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 well as  printed product information guides that we can distribute to our tourism partners to help cross sell our business.</a:t>
                      </a:r>
                    </a:p>
                  </a:txBody>
                  <a:tcPr marL="68580" marR="68580" marT="0" marB="0" anchor="ctr">
                    <a:solidFill>
                      <a:srgbClr val="FFEEB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884687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D03943A3-60CF-C642-92FF-B46CBF464D0E}"/>
              </a:ext>
            </a:extLst>
          </p:cNvPr>
          <p:cNvSpPr/>
          <p:nvPr/>
        </p:nvSpPr>
        <p:spPr>
          <a:xfrm>
            <a:off x="493052" y="1243875"/>
            <a:ext cx="9190594" cy="5293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en-IE" sz="1600" b="1" cap="all" dirty="0">
                <a:solidFill>
                  <a:srgbClr val="A3AF0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Checklist - </a:t>
            </a:r>
            <a:r>
              <a:rPr lang="en-IE" sz="1600" b="1" cap="all" dirty="0">
                <a:solidFill>
                  <a:srgbClr val="A3AF07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Offline (Cont.)</a:t>
            </a:r>
            <a:endParaRPr lang="en-IE" sz="1600" b="1" dirty="0">
              <a:solidFill>
                <a:srgbClr val="A3AF0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endParaRPr lang="en-IE" sz="1600" b="1" cap="all" dirty="0">
              <a:solidFill>
                <a:srgbClr val="A3AF07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402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29D6318-4BC0-1948-B339-0D37D7C0D2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741208"/>
              </p:ext>
            </p:extLst>
          </p:nvPr>
        </p:nvGraphicFramePr>
        <p:xfrm>
          <a:off x="493052" y="1643576"/>
          <a:ext cx="10692000" cy="51854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270802643"/>
                    </a:ext>
                  </a:extLst>
                </a:gridCol>
                <a:gridCol w="5148000">
                  <a:extLst>
                    <a:ext uri="{9D8B030D-6E8A-4147-A177-3AD203B41FA5}">
                      <a16:colId xmlns:a16="http://schemas.microsoft.com/office/drawing/2014/main" val="1782259821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3538299903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255642947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4143002763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520313497"/>
                    </a:ext>
                  </a:extLst>
                </a:gridCol>
              </a:tblGrid>
              <a:tr h="5912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E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#</a:t>
                      </a:r>
                    </a:p>
                  </a:txBody>
                  <a:tcPr marL="68580" marR="68580" marT="0" marB="0" anchor="ctr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E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Action</a:t>
                      </a:r>
                    </a:p>
                  </a:txBody>
                  <a:tcPr marL="68580" marR="68580" marT="0" marB="0" anchor="ctr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E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 do  Yes/No</a:t>
                      </a:r>
                    </a:p>
                  </a:txBody>
                  <a:tcPr marL="68580" marR="68580" marT="0" marB="0" anchor="ctr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E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Budget €</a:t>
                      </a:r>
                    </a:p>
                  </a:txBody>
                  <a:tcPr marL="68580" marR="68580" marT="0" marB="0" anchor="ctr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E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Who will do it?</a:t>
                      </a:r>
                    </a:p>
                  </a:txBody>
                  <a:tcPr marL="68580" marR="68580" marT="0" marB="0" anchor="ctr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E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When it will be done?</a:t>
                      </a:r>
                    </a:p>
                  </a:txBody>
                  <a:tcPr marL="68580" marR="68580" marT="0" marB="0" anchor="ctr">
                    <a:solidFill>
                      <a:srgbClr val="317195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588016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68580" marR="68580" marT="72000" marB="72000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We have updated our listing on </a:t>
                      </a:r>
                      <a:r>
                        <a:rPr lang="en-IE" sz="1100" u="sng" dirty="0">
                          <a:solidFill>
                            <a:srgbClr val="0563C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  <a:hlinkClick r:id="rId2"/>
                        </a:rPr>
                        <a:t>www.DiscoverIreland.ie</a:t>
                      </a: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with information about the experience we offer and our contact details.  Our updated listing includes new imagery and a link to the dedicated offers landing page on our website. </a:t>
                      </a:r>
                      <a:r>
                        <a:rPr lang="en-IE" sz="1100" b="0" i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To get listed on the Discover</a:t>
                      </a:r>
                      <a:br>
                        <a:rPr lang="en-IE" sz="1100" b="0" i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</a:br>
                      <a:r>
                        <a:rPr lang="en-IE" sz="1100" b="0" i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Ireland website go to </a:t>
                      </a:r>
                      <a:r>
                        <a:rPr lang="en-IE" sz="1100" b="0" i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hlinkClick r:id="rId3"/>
                        </a:rPr>
                        <a:t>www.failteireland.ie/get-listed</a:t>
                      </a:r>
                      <a:r>
                        <a:rPr lang="en-IE" sz="1100" b="0" dirty="0">
                          <a:latin typeface="Verdana" panose="020B0604030504040204" pitchFamily="34" charset="0"/>
                          <a:ea typeface="Verdana" panose="020B0604030504040204" pitchFamily="34" charset="0"/>
                          <a:hlinkClick r:id="rId3"/>
                        </a:rPr>
                        <a:t> </a:t>
                      </a:r>
                      <a:br>
                        <a:rPr lang="en-IE" sz="1400" dirty="0"/>
                      </a:br>
                      <a:endParaRPr lang="en-IE" sz="14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881999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68580" marR="68580" marT="72000" marB="72000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 engage fully with the Fáilte Ireland 'Keep Discovering' domestic marketing campaign (during Season 2021) and use #DiscoverIreland  and location tagging in all our social media posts to get discovered.</a:t>
                      </a:r>
                    </a:p>
                  </a:txBody>
                  <a:tcPr marL="68580" marR="68580" marT="0" marB="0" anchor="ctr">
                    <a:solidFill>
                      <a:srgbClr val="FFEEB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170578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68580" marR="68580" marT="72000" marB="72000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Our re-opening offers and safety message are highlighted on the home page of our website and we link our home page and ‘things to do in our area’ </a:t>
                      </a:r>
                      <a:r>
                        <a:rPr lang="en-IE" sz="11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to </a:t>
                      </a:r>
                      <a:r>
                        <a:rPr lang="en-IE" sz="11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  <a:hlinkClick r:id="rId2"/>
                        </a:rPr>
                        <a:t>www.DiscoverIreland.ie</a:t>
                      </a:r>
                      <a:endParaRPr lang="en-IE" sz="14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35282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68580" marR="68580" marT="72000" marB="72000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We have created a dedicated landing page for offers on our website and it has a clear call to action - ‘book now’ - to optimise sales.</a:t>
                      </a:r>
                      <a:endParaRPr lang="en-IE" sz="14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EEB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40332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68580" marR="68580" marT="72000" marB="72000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Contact us button/details are easy to find on our website.</a:t>
                      </a:r>
                      <a:endParaRPr lang="en-IE" sz="14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252438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D03943A3-60CF-C642-92FF-B46CBF464D0E}"/>
              </a:ext>
            </a:extLst>
          </p:cNvPr>
          <p:cNvSpPr/>
          <p:nvPr/>
        </p:nvSpPr>
        <p:spPr>
          <a:xfrm>
            <a:off x="493052" y="1243875"/>
            <a:ext cx="9190594" cy="5293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en-IE" sz="1600" b="1" cap="all" dirty="0">
                <a:solidFill>
                  <a:srgbClr val="A3AF0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Checklist - </a:t>
            </a:r>
            <a:r>
              <a:rPr lang="en-IE" sz="1600" b="1" cap="all" dirty="0">
                <a:solidFill>
                  <a:srgbClr val="A3AF07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Digital</a:t>
            </a:r>
            <a:endParaRPr lang="en-IE" sz="1600" b="1" dirty="0">
              <a:solidFill>
                <a:srgbClr val="A3AF0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endParaRPr lang="en-IE" sz="1600" b="1" cap="all" dirty="0">
              <a:solidFill>
                <a:srgbClr val="A3AF07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363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29D6318-4BC0-1948-B339-0D37D7C0D2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520199"/>
              </p:ext>
            </p:extLst>
          </p:nvPr>
        </p:nvGraphicFramePr>
        <p:xfrm>
          <a:off x="493052" y="1667679"/>
          <a:ext cx="10692000" cy="49836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270802643"/>
                    </a:ext>
                  </a:extLst>
                </a:gridCol>
                <a:gridCol w="5148000">
                  <a:extLst>
                    <a:ext uri="{9D8B030D-6E8A-4147-A177-3AD203B41FA5}">
                      <a16:colId xmlns:a16="http://schemas.microsoft.com/office/drawing/2014/main" val="1782259821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3538299903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255642947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4143002763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520313497"/>
                    </a:ext>
                  </a:extLst>
                </a:gridCol>
              </a:tblGrid>
              <a:tr h="5912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E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#</a:t>
                      </a:r>
                    </a:p>
                  </a:txBody>
                  <a:tcPr marL="68580" marR="68580" marT="0" marB="0" anchor="ctr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E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Action</a:t>
                      </a:r>
                    </a:p>
                  </a:txBody>
                  <a:tcPr marL="68580" marR="68580" marT="0" marB="0" anchor="ctr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E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 do  Yes/No</a:t>
                      </a:r>
                    </a:p>
                  </a:txBody>
                  <a:tcPr marL="68580" marR="68580" marT="0" marB="0" anchor="ctr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E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Budget €</a:t>
                      </a:r>
                    </a:p>
                  </a:txBody>
                  <a:tcPr marL="68580" marR="68580" marT="0" marB="0" anchor="ctr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E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Who will do it?</a:t>
                      </a:r>
                    </a:p>
                  </a:txBody>
                  <a:tcPr marL="68580" marR="68580" marT="0" marB="0" anchor="ctr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E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When it will be done?</a:t>
                      </a:r>
                    </a:p>
                  </a:txBody>
                  <a:tcPr marL="68580" marR="68580" marT="0" marB="0" anchor="ctr">
                    <a:solidFill>
                      <a:srgbClr val="317195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588016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68580" marR="68580" marT="72000" marB="72000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Our website features our local destination brand (Dublin/Ireland’s Ancient East/Ireland’s Hidden Heartlands/Wild Atlantic Way) and shows how we bring the destination to life.</a:t>
                      </a:r>
                      <a:endParaRPr lang="en-IE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881999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68580" marR="68580" marT="72000" marB="72000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We use the relevant destination brand hashtag in all our social media posts;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#WildAtlanticWay                  #IrelandsAncientEast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#LoveDublin                         #IrelandsHiddenHeartlands </a:t>
                      </a:r>
                      <a:endParaRPr lang="en-IE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EEB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170578"/>
                  </a:ext>
                </a:extLst>
              </a:tr>
              <a:tr h="6562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68580" marR="68580" marT="72000" marB="72000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We have registered with Google My Business to improve our visibility online. </a:t>
                      </a:r>
                      <a:r>
                        <a:rPr lang="en-IE" sz="1100" b="0" i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hlinkClick r:id="rId2"/>
                        </a:rPr>
                        <a:t>https://www.google.com/intl/en_ie/business/</a:t>
                      </a:r>
                      <a:r>
                        <a:rPr lang="en-IE" sz="1100" b="0" dirty="0">
                          <a:latin typeface="Verdana" panose="020B0604030504040204" pitchFamily="34" charset="0"/>
                          <a:ea typeface="Verdana" panose="020B0604030504040204" pitchFamily="34" charset="0"/>
                          <a:hlinkClick r:id="rId2"/>
                        </a:rPr>
                        <a:t> </a:t>
                      </a:r>
                      <a:br>
                        <a:rPr lang="en-IE" sz="1100" dirty="0"/>
                      </a:br>
                      <a:endParaRPr lang="en-IE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35282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68580" marR="68580" marT="72000" marB="72000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We are liaising with our web developer to ensure our SEO (search engine optimisation) is driving organic traffic to our website.</a:t>
                      </a:r>
                      <a:endParaRPr lang="en-IE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EEB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403323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68580" marR="68580" marT="72000" marB="72000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We keep our social media profiles up to date and actively post content, stories and live broadcasts.</a:t>
                      </a:r>
                      <a:endParaRPr lang="en-IE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25243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68580" marR="68580" marT="72000" marB="72000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We link our social media feeds to our website offers landing page.</a:t>
                      </a:r>
                      <a:endParaRPr lang="en-IE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7F1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7F1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7F1CD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7F1CD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7F1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504128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D03943A3-60CF-C642-92FF-B46CBF464D0E}"/>
              </a:ext>
            </a:extLst>
          </p:cNvPr>
          <p:cNvSpPr/>
          <p:nvPr/>
        </p:nvSpPr>
        <p:spPr>
          <a:xfrm>
            <a:off x="493052" y="1243875"/>
            <a:ext cx="9190594" cy="5293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en-IE" sz="1600" b="1" cap="all" dirty="0">
                <a:solidFill>
                  <a:srgbClr val="A3AF0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Checklist - </a:t>
            </a:r>
            <a:r>
              <a:rPr lang="en-IE" sz="1600" b="1" cap="all" dirty="0">
                <a:solidFill>
                  <a:srgbClr val="A3AF07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Digital (Cont.)</a:t>
            </a:r>
            <a:endParaRPr lang="en-IE" sz="1600" b="1" dirty="0">
              <a:solidFill>
                <a:srgbClr val="A3AF0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endParaRPr lang="en-IE" sz="1600" b="1" cap="all" dirty="0">
              <a:solidFill>
                <a:srgbClr val="A3AF07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27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29D6318-4BC0-1948-B339-0D37D7C0D2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764189"/>
              </p:ext>
            </p:extLst>
          </p:nvPr>
        </p:nvGraphicFramePr>
        <p:xfrm>
          <a:off x="493052" y="2056794"/>
          <a:ext cx="10691502" cy="35573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3977">
                  <a:extLst>
                    <a:ext uri="{9D8B030D-6E8A-4147-A177-3AD203B41FA5}">
                      <a16:colId xmlns:a16="http://schemas.microsoft.com/office/drawing/2014/main" val="4270802643"/>
                    </a:ext>
                  </a:extLst>
                </a:gridCol>
                <a:gridCol w="5147761">
                  <a:extLst>
                    <a:ext uri="{9D8B030D-6E8A-4147-A177-3AD203B41FA5}">
                      <a16:colId xmlns:a16="http://schemas.microsoft.com/office/drawing/2014/main" val="1782259821"/>
                    </a:ext>
                  </a:extLst>
                </a:gridCol>
                <a:gridCol w="1259941">
                  <a:extLst>
                    <a:ext uri="{9D8B030D-6E8A-4147-A177-3AD203B41FA5}">
                      <a16:colId xmlns:a16="http://schemas.microsoft.com/office/drawing/2014/main" val="3538299903"/>
                    </a:ext>
                  </a:extLst>
                </a:gridCol>
                <a:gridCol w="1259941">
                  <a:extLst>
                    <a:ext uri="{9D8B030D-6E8A-4147-A177-3AD203B41FA5}">
                      <a16:colId xmlns:a16="http://schemas.microsoft.com/office/drawing/2014/main" val="2255642947"/>
                    </a:ext>
                  </a:extLst>
                </a:gridCol>
                <a:gridCol w="1259941">
                  <a:extLst>
                    <a:ext uri="{9D8B030D-6E8A-4147-A177-3AD203B41FA5}">
                      <a16:colId xmlns:a16="http://schemas.microsoft.com/office/drawing/2014/main" val="4143002763"/>
                    </a:ext>
                  </a:extLst>
                </a:gridCol>
                <a:gridCol w="1259941">
                  <a:extLst>
                    <a:ext uri="{9D8B030D-6E8A-4147-A177-3AD203B41FA5}">
                      <a16:colId xmlns:a16="http://schemas.microsoft.com/office/drawing/2014/main" val="520313497"/>
                    </a:ext>
                  </a:extLst>
                </a:gridCol>
              </a:tblGrid>
              <a:tr h="5935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E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#</a:t>
                      </a:r>
                    </a:p>
                  </a:txBody>
                  <a:tcPr marL="68580" marR="68580" marT="0" marB="0" anchor="ctr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E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Action</a:t>
                      </a:r>
                    </a:p>
                  </a:txBody>
                  <a:tcPr marL="68580" marR="68580" marT="0" marB="0" anchor="ctr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E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 do  Yes/No</a:t>
                      </a:r>
                    </a:p>
                  </a:txBody>
                  <a:tcPr marL="68580" marR="68580" marT="0" marB="0" anchor="ctr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E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Budget €</a:t>
                      </a:r>
                    </a:p>
                  </a:txBody>
                  <a:tcPr marL="68580" marR="68580" marT="0" marB="0" anchor="ctr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E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Who will do it?</a:t>
                      </a:r>
                    </a:p>
                  </a:txBody>
                  <a:tcPr marL="68580" marR="68580" marT="0" marB="0" anchor="ctr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E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When it will be done?</a:t>
                      </a:r>
                    </a:p>
                  </a:txBody>
                  <a:tcPr marL="68580" marR="68580" marT="0" marB="0" anchor="ctr">
                    <a:solidFill>
                      <a:srgbClr val="317195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588016"/>
                  </a:ext>
                </a:extLst>
              </a:tr>
              <a:tr h="9036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68580" marR="68580" marT="72000" marB="72000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We actively engage with online reviews on TripAdvisor, Google and social media platforms and we encourage user generated content e.g. via competitions on social media.</a:t>
                      </a:r>
                      <a:endParaRPr lang="en-IE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881999"/>
                  </a:ext>
                </a:extLst>
              </a:tr>
              <a:tr h="108432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68580" marR="68580" marT="72000" marB="72000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We have listings on relevant reseller and 3</a:t>
                      </a:r>
                      <a:r>
                        <a:rPr lang="en-IE" sz="1100" baseline="300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rd</a:t>
                      </a: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party sites; we share reciprocal links with local partners and create ‘story-led’ connections between the businesses to increase awareness of things to do in the local area.</a:t>
                      </a:r>
                      <a:endParaRPr lang="en-IE" sz="14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EEB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170578"/>
                  </a:ext>
                </a:extLst>
              </a:tr>
              <a:tr h="97582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68580" marR="68580" marT="72000" marB="72000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We contact previous loyal customers directly using digital and off-line tools such as newsletters, social media, postcards branded with our business or postcards from our local destination </a:t>
                      </a:r>
                      <a:r>
                        <a:rPr lang="en-IE" sz="11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and invite </a:t>
                      </a: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them to come back to us this year.</a:t>
                      </a:r>
                      <a:endParaRPr lang="en-IE" sz="14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35282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D03943A3-60CF-C642-92FF-B46CBF464D0E}"/>
              </a:ext>
            </a:extLst>
          </p:cNvPr>
          <p:cNvSpPr/>
          <p:nvPr/>
        </p:nvSpPr>
        <p:spPr>
          <a:xfrm>
            <a:off x="493052" y="1243875"/>
            <a:ext cx="9190594" cy="5293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en-IE" sz="1600" b="1" cap="all" dirty="0">
                <a:solidFill>
                  <a:srgbClr val="A3AF0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Checklist - </a:t>
            </a:r>
            <a:r>
              <a:rPr lang="en-IE" sz="1600" b="1" cap="all" dirty="0">
                <a:solidFill>
                  <a:srgbClr val="A3AF07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Digital (Cont.)</a:t>
            </a:r>
            <a:endParaRPr lang="en-IE" sz="1600" b="1" dirty="0">
              <a:solidFill>
                <a:srgbClr val="A3AF0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endParaRPr lang="en-IE" sz="1600" b="1" cap="all" dirty="0">
              <a:solidFill>
                <a:srgbClr val="A3AF07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1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29D6318-4BC0-1948-B339-0D37D7C0D2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117015"/>
              </p:ext>
            </p:extLst>
          </p:nvPr>
        </p:nvGraphicFramePr>
        <p:xfrm>
          <a:off x="493052" y="1773187"/>
          <a:ext cx="10692000" cy="50773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270802643"/>
                    </a:ext>
                  </a:extLst>
                </a:gridCol>
                <a:gridCol w="5148000">
                  <a:extLst>
                    <a:ext uri="{9D8B030D-6E8A-4147-A177-3AD203B41FA5}">
                      <a16:colId xmlns:a16="http://schemas.microsoft.com/office/drawing/2014/main" val="1782259821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3538299903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255642947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4143002763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520313497"/>
                    </a:ext>
                  </a:extLst>
                </a:gridCol>
              </a:tblGrid>
              <a:tr h="5912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E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#</a:t>
                      </a:r>
                    </a:p>
                  </a:txBody>
                  <a:tcPr marL="68580" marR="68580" marT="0" marB="0" anchor="ctr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E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Action</a:t>
                      </a:r>
                    </a:p>
                  </a:txBody>
                  <a:tcPr marL="68580" marR="68580" marT="0" marB="0" anchor="ctr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E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 do  Yes/No</a:t>
                      </a:r>
                    </a:p>
                  </a:txBody>
                  <a:tcPr marL="68580" marR="68580" marT="0" marB="0" anchor="ctr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E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Budget €</a:t>
                      </a:r>
                    </a:p>
                  </a:txBody>
                  <a:tcPr marL="68580" marR="68580" marT="0" marB="0" anchor="ctr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E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Who will do it?</a:t>
                      </a:r>
                    </a:p>
                  </a:txBody>
                  <a:tcPr marL="68580" marR="68580" marT="0" marB="0" anchor="ctr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E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When it will be done?</a:t>
                      </a:r>
                    </a:p>
                  </a:txBody>
                  <a:tcPr marL="68580" marR="68580" marT="0" marB="0" anchor="ctr">
                    <a:solidFill>
                      <a:srgbClr val="317195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588016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68580" marR="68580" marT="72000" marB="72000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100" b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We are signed up to the </a:t>
                      </a:r>
                      <a:r>
                        <a:rPr lang="en-IE" sz="1100" b="0" u="sng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hlinkClick r:id="rId2"/>
                        </a:rPr>
                        <a:t>Fáilte Ireland Trade Portal</a:t>
                      </a:r>
                      <a:r>
                        <a:rPr lang="en-IE" sz="1100" b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and have</a:t>
                      </a:r>
                      <a:br>
                        <a:rPr lang="en-IE" sz="1100" b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</a:br>
                      <a:r>
                        <a:rPr lang="en-IE" sz="1100" b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selected to receive communication updates about the Fáilte Ireland</a:t>
                      </a:r>
                      <a:br>
                        <a:rPr lang="en-IE" sz="1100" b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</a:br>
                      <a:r>
                        <a:rPr lang="en-IE" sz="1100" b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International Events and In Ireland Familiarisation opportunities that are communicated through the </a:t>
                      </a:r>
                      <a:r>
                        <a:rPr lang="en-IE" sz="1100" b="0" u="sng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hlinkClick r:id="rId2"/>
                        </a:rPr>
                        <a:t>Fáilte Ireland Trade Portal.</a:t>
                      </a:r>
                      <a:endParaRPr lang="en-IE" sz="1100" b="0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881999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72000" marB="72000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ahoma" panose="020B0604030504040204" pitchFamily="34" charset="0"/>
                        </a:rPr>
                        <a:t>We are already planning for the return of international visitors from 2022 and have registered with </a:t>
                      </a:r>
                      <a:r>
                        <a:rPr lang="en-IE" sz="1100" u="sng" dirty="0">
                          <a:solidFill>
                            <a:srgbClr val="0563C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ahoma" panose="020B0604030504040204" pitchFamily="34" charset="0"/>
                          <a:hlinkClick r:id="rId3"/>
                        </a:rPr>
                        <a:t>www.tourismirelandindustryopportunities.com</a:t>
                      </a: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ahoma" panose="020B0604030504040204" pitchFamily="34" charset="0"/>
                        </a:rPr>
                        <a:t> to be kept informed about promotional opportunities in the international marketplace.</a:t>
                      </a: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4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EEB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170578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72000" marB="72000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4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35282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72000" marB="72000">
                    <a:solidFill>
                      <a:srgbClr val="31719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4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EEB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400" marR="68400" marT="72000" marB="72000">
                    <a:solidFill>
                      <a:srgbClr val="FFEEB9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403323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D03943A3-60CF-C642-92FF-B46CBF464D0E}"/>
              </a:ext>
            </a:extLst>
          </p:cNvPr>
          <p:cNvSpPr/>
          <p:nvPr/>
        </p:nvSpPr>
        <p:spPr>
          <a:xfrm>
            <a:off x="493052" y="1243875"/>
            <a:ext cx="9190594" cy="5293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en-IE" sz="1600" b="1" cap="all" dirty="0">
                <a:solidFill>
                  <a:srgbClr val="A3AF0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Checklist - </a:t>
            </a:r>
            <a:r>
              <a:rPr lang="en-IE" sz="1600" b="1" cap="all" dirty="0">
                <a:solidFill>
                  <a:srgbClr val="A3AF07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Digital (Cont.)</a:t>
            </a:r>
            <a:endParaRPr lang="en-IE" sz="1600" b="1" dirty="0">
              <a:solidFill>
                <a:srgbClr val="A3AF0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endParaRPr lang="en-IE" sz="1600" b="1" cap="all" dirty="0">
              <a:solidFill>
                <a:srgbClr val="A3AF07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88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578801f-0822-4fc8-ab90-e8bb196aef62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FE73488AA6944EA67A381B91BF8841" ma:contentTypeVersion="12" ma:contentTypeDescription="Create a new document." ma:contentTypeScope="" ma:versionID="eb1bc00005ba0deda64b70f10b4642f0">
  <xsd:schema xmlns:xsd="http://www.w3.org/2001/XMLSchema" xmlns:xs="http://www.w3.org/2001/XMLSchema" xmlns:p="http://schemas.microsoft.com/office/2006/metadata/properties" xmlns:ns2="45dae456-88b9-4ffb-bdb7-b103bac82d3a" xmlns:ns3="4578801f-0822-4fc8-ab90-e8bb196aef62" targetNamespace="http://schemas.microsoft.com/office/2006/metadata/properties" ma:root="true" ma:fieldsID="118fff212a56f403d23ccfb98039753d" ns2:_="" ns3:_="">
    <xsd:import namespace="45dae456-88b9-4ffb-bdb7-b103bac82d3a"/>
    <xsd:import namespace="4578801f-0822-4fc8-ab90-e8bb196aef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dae456-88b9-4ffb-bdb7-b103bac82d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78801f-0822-4fc8-ab90-e8bb196aef6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0541C2-ACE9-454C-B388-FD5462556AE9}">
  <ds:schemaRefs>
    <ds:schemaRef ds:uri="http://schemas.microsoft.com/office/2006/documentManagement/types"/>
    <ds:schemaRef ds:uri="http://schemas.microsoft.com/office/infopath/2007/PartnerControls"/>
    <ds:schemaRef ds:uri="4578801f-0822-4fc8-ab90-e8bb196aef62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45dae456-88b9-4ffb-bdb7-b103bac82d3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7614D9C-8713-4E77-BC62-BC28322573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24EE6C-F72C-467A-9BAD-8BA115B566DD}">
  <ds:schemaRefs>
    <ds:schemaRef ds:uri="4578801f-0822-4fc8-ab90-e8bb196aef62"/>
    <ds:schemaRef ds:uri="45dae456-88b9-4ffb-bdb7-b103bac82d3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1228</Words>
  <Application>Microsoft Office PowerPoint</Application>
  <PresentationFormat>Widescreen</PresentationFormat>
  <Paragraphs>129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FrutigerLTStd-Light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Angelia Fox</dc:creator>
  <cp:lastModifiedBy>Gemma Costello</cp:lastModifiedBy>
  <cp:revision>39</cp:revision>
  <cp:lastPrinted>2020-06-23T19:07:58Z</cp:lastPrinted>
  <dcterms:created xsi:type="dcterms:W3CDTF">2020-03-26T16:40:40Z</dcterms:created>
  <dcterms:modified xsi:type="dcterms:W3CDTF">2021-05-20T14:15:43Z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0x010100EEFE73488AA6944EA67A381B91BF8841</vt:lpwstr>
  </property>
  <property fmtid="{D5CDD505-2E9C-101B-9397-08002B2CF9AE}" pid="3" name="Order">
    <vt:r8>13024100</vt:r8>
  </property>
  <property fmtid="{D5CDD505-2E9C-101B-9397-08002B2CF9AE}" pid="4" name="ComplianceAssetId">
    <vt:lpwstr/>
  </property>
</Properties>
</file>